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6" r:id="rId9"/>
    <p:sldId id="268" r:id="rId10"/>
    <p:sldId id="267" r:id="rId11"/>
    <p:sldId id="265" r:id="rId12"/>
    <p:sldId id="262" r:id="rId13"/>
    <p:sldId id="263" r:id="rId14"/>
    <p:sldId id="264" r:id="rId15"/>
  </p:sldIdLst>
  <p:sldSz cx="9144000" cy="5143500" type="screen16x9"/>
  <p:notesSz cx="6858000" cy="9144000"/>
  <p:embeddedFontLst>
    <p:embeddedFont>
      <p:font typeface="Average" panose="020B0604020202020204" charset="0"/>
      <p:regular r:id="rId17"/>
    </p:embeddedFont>
    <p:embeddedFont>
      <p:font typeface="Oswald" panose="00000500000000000000" pitchFamily="2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614F0C5-D520-4AB2-B542-59970F875E15}">
          <p14:sldIdLst>
            <p14:sldId id="256"/>
            <p14:sldId id="257"/>
            <p14:sldId id="258"/>
            <p14:sldId id="269"/>
            <p14:sldId id="259"/>
            <p14:sldId id="260"/>
            <p14:sldId id="261"/>
            <p14:sldId id="266"/>
            <p14:sldId id="268"/>
          </p14:sldIdLst>
        </p14:section>
        <p14:section name="Untitled Section" id="{D75AAB2E-371A-49A8-BD9D-5240FAC35456}">
          <p14:sldIdLst>
            <p14:sldId id="267"/>
          </p14:sldIdLst>
        </p14:section>
        <p14:section name="Untitled Section" id="{5ADE7722-E850-4719-959A-4112C44A559A}">
          <p14:sldIdLst>
            <p14:sldId id="265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8a1bf4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8a1bf4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566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980f9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980f9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f98a1bf4a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f98a1bf4a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980f91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980f91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80f9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80f9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80f9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80f9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00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980f9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980f9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8a1bf4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8a1bf4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8a1bf4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8a1bf4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483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8a1bf4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8a1bf4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609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jpg"/><Relationship Id="rId4" Type="http://schemas.openxmlformats.org/officeDocument/2006/relationships/image" Target="../media/image7.png"/><Relationship Id="rId9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?search=heart+diseas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Analytics - Group 7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             </a:t>
            </a:r>
            <a:r>
              <a:rPr lang="en" sz="3500"/>
              <a:t>Factors Lead to Heart Disease </a:t>
            </a:r>
            <a:endParaRPr sz="3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24450"/>
            <a:ext cx="8596080" cy="3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CA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C5AE99A-0FA0-4B3B-AE99-AFACD27C6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464194"/>
              </p:ext>
            </p:extLst>
          </p:nvPr>
        </p:nvGraphicFramePr>
        <p:xfrm>
          <a:off x="236220" y="445025"/>
          <a:ext cx="8778240" cy="4388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6080">
                  <a:extLst>
                    <a:ext uri="{9D8B030D-6E8A-4147-A177-3AD203B41FA5}">
                      <a16:colId xmlns:a16="http://schemas.microsoft.com/office/drawing/2014/main" val="5291867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2612493347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1910896085"/>
                    </a:ext>
                  </a:extLst>
                </a:gridCol>
              </a:tblGrid>
              <a:tr h="11268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CA" sz="1600" dirty="0">
                        <a:solidFill>
                          <a:schemeClr val="tx1"/>
                        </a:solidFill>
                        <a:latin typeface="Average" panose="020B060402020202020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600" dirty="0">
                          <a:solidFill>
                            <a:schemeClr val="tx1"/>
                          </a:solidFill>
                          <a:latin typeface="Average" panose="020B0604020202020204" charset="0"/>
                        </a:rPr>
                        <a:t>Import and Get to know the Data</a:t>
                      </a:r>
                    </a:p>
                    <a:p>
                      <a:pPr algn="l"/>
                      <a:endParaRPr lang="en-CA" sz="1600" dirty="0">
                        <a:solidFill>
                          <a:schemeClr val="tx1"/>
                        </a:solidFill>
                        <a:latin typeface="Averag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CA" sz="1600" dirty="0">
                        <a:solidFill>
                          <a:schemeClr val="tx1"/>
                        </a:solidFill>
                        <a:latin typeface="Average" panose="020B060402020202020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600" dirty="0">
                          <a:solidFill>
                            <a:schemeClr val="tx1"/>
                          </a:solidFill>
                          <a:latin typeface="Average" panose="020B0604020202020204" charset="0"/>
                        </a:rPr>
                        <a:t>Data Cleaning</a:t>
                      </a:r>
                    </a:p>
                    <a:p>
                      <a:pPr algn="l"/>
                      <a:endParaRPr lang="en-CA" sz="1600" dirty="0">
                        <a:latin typeface="Averag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CA" sz="1600" dirty="0">
                        <a:solidFill>
                          <a:schemeClr val="tx1"/>
                        </a:solidFill>
                        <a:latin typeface="Average" panose="020B060402020202020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CA" sz="1600" dirty="0">
                          <a:solidFill>
                            <a:schemeClr val="tx1"/>
                          </a:solidFill>
                          <a:latin typeface="Average" panose="020B0604020202020204" charset="0"/>
                        </a:rPr>
                        <a:t>Distributions and Relationship</a:t>
                      </a:r>
                    </a:p>
                    <a:p>
                      <a:pPr algn="l"/>
                      <a:endParaRPr lang="en-CA" sz="1600" dirty="0">
                        <a:latin typeface="Average" panose="020B060402020202020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2662586"/>
                  </a:ext>
                </a:extLst>
              </a:tr>
              <a:tr h="3182976"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Importing libraries and files  for exploratory data analysis</a:t>
                      </a:r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Creating data frame and checking  number of columns and rows.</a:t>
                      </a:r>
                    </a:p>
                    <a:p>
                      <a:pPr algn="l"/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Checking the data types.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Checking the data characters mistakes.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Checking the null values.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Checking and removing the duplicates.</a:t>
                      </a:r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Transforming the target variable.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Loading data by Postgres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Target variable visualization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Other variable against target variable visualizations.</a:t>
                      </a:r>
                    </a:p>
                    <a:p>
                      <a:pPr marL="0" indent="0" algn="l">
                        <a:buFont typeface="Wingdings" panose="05000000000000000000" pitchFamily="2" charset="2"/>
                        <a:buNone/>
                      </a:pPr>
                      <a:endParaRPr lang="en-CA" sz="1600" dirty="0">
                        <a:solidFill>
                          <a:schemeClr val="accent6">
                            <a:lumMod val="10000"/>
                          </a:schemeClr>
                        </a:solidFill>
                        <a:latin typeface="Average" panose="020B0604020202020204" charset="0"/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v"/>
                      </a:pPr>
                      <a:r>
                        <a:rPr lang="en-CA" sz="1600" dirty="0">
                          <a:solidFill>
                            <a:schemeClr val="accent6">
                              <a:lumMod val="10000"/>
                            </a:schemeClr>
                          </a:solidFill>
                          <a:latin typeface="Average" panose="020B0604020202020204" charset="0"/>
                        </a:rPr>
                        <a:t>Correlation Visualization.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016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4869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Why we used  </a:t>
            </a:r>
            <a:endParaRPr sz="44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5E1D85-98F4-4660-9393-C063624BB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  <a:p>
            <a:r>
              <a:rPr lang="en-CA" sz="2000" dirty="0"/>
              <a:t>Heart disease are the number one cause of death globally.</a:t>
            </a:r>
          </a:p>
          <a:p>
            <a:r>
              <a:rPr lang="en-CA" sz="2000" dirty="0"/>
              <a:t>There are many factors have been identified which lead to heart disease. </a:t>
            </a:r>
          </a:p>
          <a:p>
            <a:r>
              <a:rPr lang="en-CA" sz="2000" dirty="0"/>
              <a:t>Exploratory and Descriptive data analysis targeting the health care professional</a:t>
            </a:r>
            <a:r>
              <a:rPr lang="en-CA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4960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Analysis</a:t>
            </a:r>
            <a:endParaRPr dirty="0"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2"/>
          </p:nvPr>
        </p:nvSpPr>
        <p:spPr>
          <a:xfrm>
            <a:off x="4832400" y="13627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C4F14-5D4A-42CA-80A0-236C499F61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311700" y="1569675"/>
            <a:ext cx="8520600" cy="29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CA" sz="21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  <a:p>
            <a:pPr marL="342900" lvl="0" algn="l" rtl="0"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2100" b="1" dirty="0">
                <a:solidFill>
                  <a:schemeClr val="dk1"/>
                </a:solidFill>
              </a:rPr>
              <a:t>Findings</a:t>
            </a:r>
            <a:endParaRPr sz="2100" b="1" dirty="0">
              <a:solidFill>
                <a:schemeClr val="dk1"/>
              </a:solidFill>
            </a:endParaRPr>
          </a:p>
          <a:p>
            <a:pPr marL="342900" lvl="0" algn="l" rtl="0"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2100" b="1" dirty="0">
                <a:solidFill>
                  <a:schemeClr val="dk1"/>
                </a:solidFill>
              </a:rPr>
              <a:t>Tableau Storyboard - </a:t>
            </a:r>
            <a:r>
              <a:rPr lang="en-CA" sz="2100" b="1" dirty="0">
                <a:solidFill>
                  <a:schemeClr val="dk1"/>
                </a:solidFill>
              </a:rPr>
              <a:t>https://public.tableau.com/app/profile/ethan.mcbride/viz/HeartDiseaseKeyIndicatorsDashboard/GeneralOverview</a:t>
            </a:r>
            <a:endParaRPr sz="2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4DD5D6-4B9F-4501-B1E7-8CA7A2DC8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78324"/>
            <a:ext cx="5966460" cy="403793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4294967295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4" name="Google Shape;134;p21" descr="Corporate headshot of a wo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28530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>
            <a:spLocks noGrp="1"/>
          </p:cNvSpPr>
          <p:nvPr>
            <p:ph type="body" idx="4294967295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Ethan McBride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36" name="Google Shape;136;p21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" name="Google Shape;137;p21"/>
          <p:cNvSpPr txBox="1">
            <a:spLocks noGrp="1"/>
          </p:cNvSpPr>
          <p:nvPr>
            <p:ph type="body" idx="4294967295"/>
          </p:nvPr>
        </p:nvSpPr>
        <p:spPr>
          <a:xfrm>
            <a:off x="164925" y="36416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38" name="Google Shape;138;p21" descr="Corporate headshot of a man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>
            <a:spLocks noGrp="1"/>
          </p:cNvSpPr>
          <p:nvPr>
            <p:ph type="body" idx="4294967295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Andres Pombo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p21"/>
          <p:cNvSpPr txBox="1">
            <a:spLocks noGrp="1"/>
          </p:cNvSpPr>
          <p:nvPr>
            <p:ph type="body" idx="4294967295"/>
          </p:nvPr>
        </p:nvSpPr>
        <p:spPr>
          <a:xfrm>
            <a:off x="2220395" y="13467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42" name="Google Shape;142;p21" descr="Corporate headshot of a woman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>
            <a:spLocks noGrp="1"/>
          </p:cNvSpPr>
          <p:nvPr>
            <p:ph type="body" idx="4294967295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Sergei Zhukov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4" name="Google Shape;144;p21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21"/>
          <p:cNvSpPr txBox="1">
            <a:spLocks noGrp="1"/>
          </p:cNvSpPr>
          <p:nvPr>
            <p:ph type="body" idx="4294967295"/>
          </p:nvPr>
        </p:nvSpPr>
        <p:spPr>
          <a:xfrm>
            <a:off x="2649431" y="3641650"/>
            <a:ext cx="41121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/>
              <a:t>         Thank you </a:t>
            </a:r>
            <a:endParaRPr sz="3900"/>
          </a:p>
        </p:txBody>
      </p:sp>
      <p:pic>
        <p:nvPicPr>
          <p:cNvPr id="146" name="Google Shape;146;p21" descr="Corporate headshot of a man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>
            <a:spLocks noGrp="1"/>
          </p:cNvSpPr>
          <p:nvPr>
            <p:ph type="body" idx="4294967295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Marian Salgadoe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8" name="Google Shape;148;p21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21"/>
          <p:cNvSpPr txBox="1">
            <a:spLocks noGrp="1"/>
          </p:cNvSpPr>
          <p:nvPr>
            <p:ph type="body" idx="4294967295"/>
          </p:nvPr>
        </p:nvSpPr>
        <p:spPr>
          <a:xfrm>
            <a:off x="6793795" y="36416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0475" y="834950"/>
            <a:ext cx="2177401" cy="2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04200" y="1140075"/>
            <a:ext cx="1934750" cy="2003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6250" y="1157300"/>
            <a:ext cx="1934750" cy="20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23350" y="1071087"/>
            <a:ext cx="2072726" cy="207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Objective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Overview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Data Sources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Analytical Questions 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Predictive Analytics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Conclusion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772" y="3020225"/>
            <a:ext cx="3970977" cy="19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PROJECT</a:t>
            </a:r>
            <a:r>
              <a:rPr lang="en" sz="4200" b="1" dirty="0"/>
              <a:t> OBJECTIVE: </a:t>
            </a:r>
            <a:endParaRPr sz="4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dirty="0"/>
              <a:t>Analysing which indicators are factors for heart disease using machine learning model</a:t>
            </a:r>
            <a:endParaRPr sz="4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575" y="3223450"/>
            <a:ext cx="5084425" cy="199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lt1"/>
                </a:solidFill>
              </a:rPr>
              <a:t>DATA EXPLORATION &amp; PRELIMINARY ANALYSIS</a:t>
            </a:r>
            <a:endParaRPr sz="4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575" y="3223450"/>
            <a:ext cx="5084425" cy="1998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549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79" name="Google Shape;79;p16"/>
          <p:cNvGrpSpPr/>
          <p:nvPr/>
        </p:nvGrpSpPr>
        <p:grpSpPr>
          <a:xfrm>
            <a:off x="424825" y="1253973"/>
            <a:ext cx="8294372" cy="799416"/>
            <a:chOff x="424813" y="1177875"/>
            <a:chExt cx="8294372" cy="849900"/>
          </a:xfrm>
        </p:grpSpPr>
        <p:sp>
          <p:nvSpPr>
            <p:cNvPr id="80" name="Google Shape;80;p16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16"/>
          <p:cNvSpPr txBox="1">
            <a:spLocks noGrp="1"/>
          </p:cNvSpPr>
          <p:nvPr>
            <p:ph type="body" idx="4294967295"/>
          </p:nvPr>
        </p:nvSpPr>
        <p:spPr>
          <a:xfrm>
            <a:off x="539675" y="125420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Preparation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4294967295"/>
          </p:nvPr>
        </p:nvSpPr>
        <p:spPr>
          <a:xfrm>
            <a:off x="3480453" y="1254158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ETL through Pandas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SQL database using PgAdmin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4" name="Google Shape;84;p16"/>
          <p:cNvGrpSpPr/>
          <p:nvPr/>
        </p:nvGrpSpPr>
        <p:grpSpPr>
          <a:xfrm>
            <a:off x="424825" y="2127339"/>
            <a:ext cx="8294360" cy="799416"/>
            <a:chOff x="424813" y="2075689"/>
            <a:chExt cx="8294360" cy="849900"/>
          </a:xfrm>
        </p:grpSpPr>
        <p:sp>
          <p:nvSpPr>
            <p:cNvPr id="85" name="Google Shape;85;p16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424813" y="2075689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6"/>
          <p:cNvSpPr txBox="1">
            <a:spLocks noGrp="1"/>
          </p:cNvSpPr>
          <p:nvPr>
            <p:ph type="body" idx="4294967295"/>
          </p:nvPr>
        </p:nvSpPr>
        <p:spPr>
          <a:xfrm>
            <a:off x="539675" y="212745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 Building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4294967295"/>
          </p:nvPr>
        </p:nvSpPr>
        <p:spPr>
          <a:xfrm>
            <a:off x="3480453" y="2127465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Machine Learning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9" name="Google Shape;89;p16"/>
          <p:cNvGrpSpPr/>
          <p:nvPr/>
        </p:nvGrpSpPr>
        <p:grpSpPr>
          <a:xfrm>
            <a:off x="424825" y="3000705"/>
            <a:ext cx="8294360" cy="799447"/>
            <a:chOff x="424813" y="2974405"/>
            <a:chExt cx="8294360" cy="849933"/>
          </a:xfrm>
        </p:grpSpPr>
        <p:sp>
          <p:nvSpPr>
            <p:cNvPr id="90" name="Google Shape;90;p16"/>
            <p:cNvSpPr/>
            <p:nvPr/>
          </p:nvSpPr>
          <p:spPr>
            <a:xfrm>
              <a:off x="2927672" y="2974438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424813" y="2974405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Testing &amp; Evaluation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4294967295"/>
          </p:nvPr>
        </p:nvSpPr>
        <p:spPr>
          <a:xfrm>
            <a:off x="3480453" y="3004317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Logistic Regression 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Random Forest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424825" y="3874103"/>
            <a:ext cx="8294360" cy="799447"/>
            <a:chOff x="424813" y="3871259"/>
            <a:chExt cx="8294360" cy="849933"/>
          </a:xfrm>
        </p:grpSpPr>
        <p:sp>
          <p:nvSpPr>
            <p:cNvPr id="95" name="Google Shape;95;p16"/>
            <p:cNvSpPr/>
            <p:nvPr/>
          </p:nvSpPr>
          <p:spPr>
            <a:xfrm>
              <a:off x="2927672" y="3871292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424813" y="3871259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6"/>
          <p:cNvSpPr txBox="1">
            <a:spLocks noGrp="1"/>
          </p:cNvSpPr>
          <p:nvPr>
            <p:ph type="body" idx="4294967295"/>
          </p:nvPr>
        </p:nvSpPr>
        <p:spPr>
          <a:xfrm>
            <a:off x="539675" y="387410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Conclusion &amp;  Data Visualization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4294967295"/>
          </p:nvPr>
        </p:nvSpPr>
        <p:spPr>
          <a:xfrm>
            <a:off x="3480453" y="3876311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Tableau Storyboard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&amp; Resources </a:t>
            </a: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2"/>
          </p:nvPr>
        </p:nvSpPr>
        <p:spPr>
          <a:xfrm>
            <a:off x="4778475" y="182500"/>
            <a:ext cx="4297500" cy="47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Data Source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heart_disease_key_indicators.csv</a:t>
            </a:r>
            <a:endParaRPr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Software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Python 3.7.10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Visual Studio Code 1.38.1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Jupyter Notebook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Anaconda3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PgAdmin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.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-374650" algn="l" rtl="0">
              <a:spcBef>
                <a:spcPts val="1200"/>
              </a:spcBef>
              <a:spcAft>
                <a:spcPts val="0"/>
              </a:spcAft>
              <a:buSzPts val="23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Resources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 sz="20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https://www.kaggle.com/datasets?search=heart+disease</a:t>
            </a:r>
            <a:r>
              <a:rPr lang="en">
                <a:solidFill>
                  <a:srgbClr val="CC0000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CC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Questions 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24450"/>
            <a:ext cx="7634700" cy="3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What are the key indicators that lead to heart disease ?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What factors had the greatest influence on a person developing heart disease and in what proportions ?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Can a machine learning model accurately predict whether a person will develop heart disease based on the data provided ?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3375" y="3432050"/>
            <a:ext cx="1498926" cy="148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</a:t>
            </a:r>
            <a:endParaRPr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24450"/>
            <a:ext cx="7634700" cy="3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1508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021D-5E4E-41E1-9C2F-72EFEC8F6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variables types are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CF04-2CE7-4F4D-B2C4-3ECFAB710B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="1" dirty="0">
                <a:solidFill>
                  <a:srgbClr val="FFC000"/>
                </a:solidFill>
              </a:rPr>
              <a:t>Binary</a:t>
            </a:r>
            <a:r>
              <a:rPr lang="en-CA" i="1" dirty="0"/>
              <a:t> </a:t>
            </a:r>
            <a:r>
              <a:rPr lang="en-CA" dirty="0"/>
              <a:t>– </a:t>
            </a:r>
            <a:r>
              <a:rPr lang="en-CA" i="1" dirty="0"/>
              <a:t>HeartDisease (target),Smoking,</a:t>
            </a:r>
          </a:p>
          <a:p>
            <a:pPr marL="114300" indent="0">
              <a:buNone/>
            </a:pPr>
            <a:r>
              <a:rPr lang="en-CA" i="1" dirty="0"/>
              <a:t>      AlcoholDrinking, Stroke, Diffwalking,</a:t>
            </a:r>
          </a:p>
          <a:p>
            <a:pPr marL="114300" indent="0">
              <a:buNone/>
            </a:pPr>
            <a:r>
              <a:rPr lang="en-CA" i="1" dirty="0"/>
              <a:t>      Sex, PhysicalActivity, Asthma,</a:t>
            </a:r>
          </a:p>
          <a:p>
            <a:pPr marL="114300" indent="0">
              <a:buNone/>
            </a:pPr>
            <a:r>
              <a:rPr lang="en-CA" i="1" dirty="0"/>
              <a:t>      KidneyDisease, SkinCancer</a:t>
            </a:r>
          </a:p>
          <a:p>
            <a:pPr marL="114300" indent="0">
              <a:buNone/>
            </a:pPr>
            <a:endParaRPr lang="en-CA" dirty="0"/>
          </a:p>
          <a:p>
            <a:r>
              <a:rPr lang="en-CA" b="1" dirty="0">
                <a:solidFill>
                  <a:srgbClr val="FFC000"/>
                </a:solidFill>
              </a:rPr>
              <a:t>Categorical </a:t>
            </a:r>
            <a:r>
              <a:rPr lang="en-CA" b="1" dirty="0"/>
              <a:t>– </a:t>
            </a:r>
            <a:r>
              <a:rPr lang="en-CA" i="1" dirty="0"/>
              <a:t>Race, Diabetic, </a:t>
            </a:r>
          </a:p>
          <a:p>
            <a:pPr marL="114300" indent="0">
              <a:buNone/>
            </a:pPr>
            <a:r>
              <a:rPr lang="en-CA" i="1" dirty="0"/>
              <a:t>      GenHealth</a:t>
            </a:r>
          </a:p>
          <a:p>
            <a:pPr marL="114300" indent="0">
              <a:buNone/>
            </a:pPr>
            <a:r>
              <a:rPr lang="en-CA" b="1" dirty="0"/>
              <a:t>     </a:t>
            </a:r>
            <a:endParaRPr lang="en-CA" dirty="0"/>
          </a:p>
          <a:p>
            <a:r>
              <a:rPr lang="en-CA" b="1" dirty="0">
                <a:solidFill>
                  <a:srgbClr val="FFC000"/>
                </a:solidFill>
              </a:rPr>
              <a:t>Continuous</a:t>
            </a:r>
            <a:r>
              <a:rPr lang="en-CA" b="1" dirty="0"/>
              <a:t> – </a:t>
            </a:r>
            <a:r>
              <a:rPr lang="en-CA" b="1" i="1" dirty="0"/>
              <a:t>BMI, PhysicalHealth ,</a:t>
            </a:r>
          </a:p>
          <a:p>
            <a:pPr marL="114300" indent="0">
              <a:buNone/>
            </a:pPr>
            <a:r>
              <a:rPr lang="en-CA" b="1" i="1" dirty="0"/>
              <a:t>      MentalHealth , Age Category, Sleeptime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6C72DD-B337-42AA-ACB9-7537D24FC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580" y="574625"/>
            <a:ext cx="3934582" cy="382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94413"/>
      </p:ext>
    </p:extLst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376</Words>
  <Application>Microsoft Office PowerPoint</Application>
  <PresentationFormat>On-screen Show (16:9)</PresentationFormat>
  <Paragraphs>98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Oswald</vt:lpstr>
      <vt:lpstr>Average</vt:lpstr>
      <vt:lpstr>Arial</vt:lpstr>
      <vt:lpstr>Wingdings</vt:lpstr>
      <vt:lpstr>Slate</vt:lpstr>
      <vt:lpstr>Data Analytics - Group 7</vt:lpstr>
      <vt:lpstr>CONTENTS</vt:lpstr>
      <vt:lpstr>PROJECT OBJECTIVE:   Analysing which indicators are factors for heart disease using machine learning model </vt:lpstr>
      <vt:lpstr>DATA EXPLORATION &amp; PRELIMINARY ANALYSIS  </vt:lpstr>
      <vt:lpstr>Overview</vt:lpstr>
      <vt:lpstr>Data Sources &amp; Resources </vt:lpstr>
      <vt:lpstr>Analytical Questions </vt:lpstr>
      <vt:lpstr>EDA </vt:lpstr>
      <vt:lpstr>The variables types are </vt:lpstr>
      <vt:lpstr>PowerPoint Presentation</vt:lpstr>
      <vt:lpstr>Why we used  </vt:lpstr>
      <vt:lpstr>Exploratory Analysis</vt:lpstr>
      <vt:lpstr>     Conclusion  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- Group 7</dc:title>
  <cp:lastModifiedBy>Rangika Salgadoe</cp:lastModifiedBy>
  <cp:revision>17</cp:revision>
  <dcterms:modified xsi:type="dcterms:W3CDTF">2022-04-01T04:28:04Z</dcterms:modified>
</cp:coreProperties>
</file>